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Proxima Nova"/>
      <p:regular r:id="rId18"/>
      <p:bold r:id="rId19"/>
      <p:italic r:id="rId20"/>
      <p:boldItalic r:id="rId21"/>
    </p:embeddedFont>
    <p:embeddedFont>
      <p:font typeface="Lobster"/>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italic.fntdata"/><Relationship Id="rId11" Type="http://schemas.openxmlformats.org/officeDocument/2006/relationships/slide" Target="slides/slide5.xml"/><Relationship Id="rId22" Type="http://schemas.openxmlformats.org/officeDocument/2006/relationships/font" Target="fonts/Lobster-regular.fntdata"/><Relationship Id="rId10" Type="http://schemas.openxmlformats.org/officeDocument/2006/relationships/slide" Target="slides/slide4.xml"/><Relationship Id="rId21" Type="http://schemas.openxmlformats.org/officeDocument/2006/relationships/font" Target="fonts/ProximaNova-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font" Target="fonts/ProximaNova-bold.fntdata"/><Relationship Id="rId6" Type="http://schemas.openxmlformats.org/officeDocument/2006/relationships/notesMaster" Target="notesMasters/notesMaster1.xml"/><Relationship Id="rId18" Type="http://schemas.openxmlformats.org/officeDocument/2006/relationships/font" Target="fonts/ProximaNova-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b9a3abeb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b9a3ab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9c40d9f9_0_2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9c40d9f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85b2c10b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85b2c10b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b9a3abeb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b9a3abe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5f4b554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59150" y="1145925"/>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latin typeface="Times New Roman"/>
                <a:ea typeface="Times New Roman"/>
                <a:cs typeface="Times New Roman"/>
                <a:sym typeface="Times New Roman"/>
              </a:rPr>
              <a:t>The Poem of Life</a:t>
            </a:r>
            <a:endParaRPr sz="6000">
              <a:latin typeface="Times New Roman"/>
              <a:ea typeface="Times New Roman"/>
              <a:cs typeface="Times New Roman"/>
              <a:sym typeface="Times New Roman"/>
            </a:endParaRPr>
          </a:p>
        </p:txBody>
      </p:sp>
      <p:sp>
        <p:nvSpPr>
          <p:cNvPr id="106" name="Google Shape;106;p2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lang="en" sz="2400"/>
              <a:t>y</a:t>
            </a:r>
            <a:r>
              <a:rPr lang="en"/>
              <a:t> Aman Kumar Singh</a:t>
            </a:r>
            <a:endParaRPr/>
          </a:p>
        </p:txBody>
      </p:sp>
      <p:sp>
        <p:nvSpPr>
          <p:cNvPr id="107" name="Google Shape;107;p25"/>
          <p:cNvSpPr txBox="1"/>
          <p:nvPr>
            <p:ph idx="1" type="subTitle"/>
          </p:nvPr>
        </p:nvSpPr>
        <p:spPr>
          <a:xfrm>
            <a:off x="510450" y="4370773"/>
            <a:ext cx="81231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amansingh844123</a:t>
            </a:r>
            <a:r>
              <a:rPr lang="en" sz="1800"/>
              <a:t>@gmail.com</a:t>
            </a:r>
            <a:endParaRPr sz="1800"/>
          </a:p>
        </p:txBody>
      </p:sp>
      <p:cxnSp>
        <p:nvCxnSpPr>
          <p:cNvPr id="108" name="Google Shape;108;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4"/>
          <p:cNvSpPr txBox="1"/>
          <p:nvPr>
            <p:ph type="title"/>
          </p:nvPr>
        </p:nvSpPr>
        <p:spPr>
          <a:xfrm>
            <a:off x="311700" y="289275"/>
            <a:ext cx="8520600" cy="72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Other Private Life Poems</a:t>
            </a:r>
            <a:endParaRPr b="1" sz="3600">
              <a:latin typeface="Times New Roman"/>
              <a:ea typeface="Times New Roman"/>
              <a:cs typeface="Times New Roman"/>
              <a:sym typeface="Times New Roman"/>
            </a:endParaRPr>
          </a:p>
        </p:txBody>
      </p:sp>
      <p:sp>
        <p:nvSpPr>
          <p:cNvPr id="173" name="Google Shape;173;p34"/>
          <p:cNvSpPr txBox="1"/>
          <p:nvPr>
            <p:ph idx="1" type="body"/>
          </p:nvPr>
        </p:nvSpPr>
        <p:spPr>
          <a:xfrm>
            <a:off x="311700" y="1800700"/>
            <a:ext cx="4909500" cy="24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Poems about Childhood</a:t>
            </a:r>
            <a:br>
              <a:rPr lang="en"/>
            </a:br>
            <a:r>
              <a:rPr lang="en"/>
              <a:t>	“The School Children” </a:t>
            </a:r>
            <a:r>
              <a:rPr lang="en"/>
              <a:t>Louise</a:t>
            </a:r>
            <a:r>
              <a:rPr lang="en"/>
              <a:t> Gluck</a:t>
            </a:r>
            <a:endParaRPr/>
          </a:p>
          <a:p>
            <a:pPr indent="0" lvl="0" marL="0" rtl="0" algn="l">
              <a:spcBef>
                <a:spcPts val="1600"/>
              </a:spcBef>
              <a:spcAft>
                <a:spcPts val="0"/>
              </a:spcAft>
              <a:buNone/>
            </a:pPr>
            <a:r>
              <a:rPr lang="en"/>
              <a:t>What makes this Poem </a:t>
            </a:r>
            <a:r>
              <a:rPr lang="en"/>
              <a:t>Disturbing</a:t>
            </a:r>
            <a:r>
              <a:rPr lang="en"/>
              <a:t>?</a:t>
            </a:r>
            <a:endParaRPr/>
          </a:p>
          <a:p>
            <a:pPr indent="-342900" lvl="0" marL="457200" rtl="0" algn="l">
              <a:spcBef>
                <a:spcPts val="1600"/>
              </a:spcBef>
              <a:spcAft>
                <a:spcPts val="0"/>
              </a:spcAft>
              <a:buSzPts val="1800"/>
              <a:buChar char="●"/>
            </a:pPr>
            <a:r>
              <a:rPr lang="en"/>
              <a:t>The New Clothes and apples are here--- strangely sinister</a:t>
            </a:r>
            <a:endParaRPr/>
          </a:p>
        </p:txBody>
      </p:sp>
      <p:pic>
        <p:nvPicPr>
          <p:cNvPr id="174" name="Google Shape;174;p34"/>
          <p:cNvPicPr preferRelativeResize="0"/>
          <p:nvPr/>
        </p:nvPicPr>
        <p:blipFill>
          <a:blip r:embed="rId3">
            <a:alphaModFix/>
          </a:blip>
          <a:stretch>
            <a:fillRect/>
          </a:stretch>
        </p:blipFill>
        <p:spPr>
          <a:xfrm>
            <a:off x="5380650" y="1017675"/>
            <a:ext cx="3618001" cy="3257114"/>
          </a:xfrm>
          <a:prstGeom prst="rect">
            <a:avLst/>
          </a:prstGeom>
          <a:noFill/>
          <a:ln>
            <a:noFill/>
          </a:ln>
        </p:spPr>
      </p:pic>
      <p:pic>
        <p:nvPicPr>
          <p:cNvPr id="175" name="Google Shape;175;p34"/>
          <p:cNvPicPr preferRelativeResize="0"/>
          <p:nvPr/>
        </p:nvPicPr>
        <p:blipFill>
          <a:blip r:embed="rId4">
            <a:alphaModFix/>
          </a:blip>
          <a:stretch>
            <a:fillRect/>
          </a:stretch>
        </p:blipFill>
        <p:spPr>
          <a:xfrm>
            <a:off x="230675" y="179975"/>
            <a:ext cx="1401325" cy="1325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5"/>
          <p:cNvSpPr txBox="1"/>
          <p:nvPr>
            <p:ph type="title"/>
          </p:nvPr>
        </p:nvSpPr>
        <p:spPr>
          <a:xfrm>
            <a:off x="311700" y="268625"/>
            <a:ext cx="8520600" cy="66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Times New Roman"/>
                <a:ea typeface="Times New Roman"/>
                <a:cs typeface="Times New Roman"/>
                <a:sym typeface="Times New Roman"/>
              </a:rPr>
              <a:t>In Brief: The Poem of Life</a:t>
            </a:r>
            <a:endParaRPr b="1" sz="3600">
              <a:latin typeface="Times New Roman"/>
              <a:ea typeface="Times New Roman"/>
              <a:cs typeface="Times New Roman"/>
              <a:sym typeface="Times New Roman"/>
            </a:endParaRPr>
          </a:p>
        </p:txBody>
      </p:sp>
      <p:sp>
        <p:nvSpPr>
          <p:cNvPr id="181" name="Google Shape;181;p35"/>
          <p:cNvSpPr txBox="1"/>
          <p:nvPr>
            <p:ph idx="1" type="body"/>
          </p:nvPr>
        </p:nvSpPr>
        <p:spPr>
          <a:xfrm>
            <a:off x="389325" y="1248200"/>
            <a:ext cx="61299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What piece of life is the poem of about? </a:t>
            </a:r>
            <a:endParaRPr sz="2400">
              <a:latin typeface="Times New Roman"/>
              <a:ea typeface="Times New Roman"/>
              <a:cs typeface="Times New Roman"/>
              <a:sym typeface="Times New Roman"/>
            </a:endParaRPr>
          </a:p>
          <a:p>
            <a:pPr indent="-381000" lvl="0" marL="457200" rtl="0" algn="l">
              <a:spcBef>
                <a:spcPts val="1600"/>
              </a:spcBef>
              <a:spcAft>
                <a:spcPts val="0"/>
              </a:spcAft>
              <a:buSzPts val="2400"/>
              <a:buFont typeface="Times New Roman"/>
              <a:buChar char="➢"/>
            </a:pPr>
            <a:r>
              <a:rPr lang="en" sz="2400">
                <a:latin typeface="Times New Roman"/>
                <a:ea typeface="Times New Roman"/>
                <a:cs typeface="Times New Roman"/>
                <a:sym typeface="Times New Roman"/>
              </a:rPr>
              <a:t>A </a:t>
            </a:r>
            <a:r>
              <a:rPr lang="en" sz="2400">
                <a:latin typeface="Times New Roman"/>
                <a:ea typeface="Times New Roman"/>
                <a:cs typeface="Times New Roman"/>
                <a:sym typeface="Times New Roman"/>
              </a:rPr>
              <a:t>disappointment in love</a:t>
            </a:r>
            <a:endParaRPr sz="2400">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Char char="➢"/>
            </a:pPr>
            <a:r>
              <a:rPr lang="en" sz="2400">
                <a:latin typeface="Times New Roman"/>
                <a:ea typeface="Times New Roman"/>
                <a:cs typeface="Times New Roman"/>
                <a:sym typeface="Times New Roman"/>
              </a:rPr>
              <a:t>The death of a parent</a:t>
            </a:r>
            <a:endParaRPr sz="2400">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Char char="➢"/>
            </a:pPr>
            <a:r>
              <a:rPr lang="en" sz="2400">
                <a:latin typeface="Times New Roman"/>
                <a:ea typeface="Times New Roman"/>
                <a:cs typeface="Times New Roman"/>
                <a:sym typeface="Times New Roman"/>
              </a:rPr>
              <a:t>An absence of a friend</a:t>
            </a:r>
            <a:endParaRPr sz="2400">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Char char="➢"/>
            </a:pPr>
            <a:r>
              <a:rPr lang="en" sz="2400">
                <a:latin typeface="Times New Roman"/>
                <a:ea typeface="Times New Roman"/>
                <a:cs typeface="Times New Roman"/>
                <a:sym typeface="Times New Roman"/>
              </a:rPr>
              <a:t>A crises of personal confidence</a:t>
            </a:r>
            <a:endParaRPr sz="2400">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Char char="➢"/>
            </a:pPr>
            <a:r>
              <a:rPr lang="en" sz="2400">
                <a:latin typeface="Times New Roman"/>
                <a:ea typeface="Times New Roman"/>
                <a:cs typeface="Times New Roman"/>
                <a:sym typeface="Times New Roman"/>
              </a:rPr>
              <a:t>A moment of fear</a:t>
            </a:r>
            <a:endParaRPr sz="2400">
              <a:latin typeface="Times New Roman"/>
              <a:ea typeface="Times New Roman"/>
              <a:cs typeface="Times New Roman"/>
              <a:sym typeface="Times New Roman"/>
            </a:endParaRPr>
          </a:p>
        </p:txBody>
      </p:sp>
      <p:pic>
        <p:nvPicPr>
          <p:cNvPr id="182" name="Google Shape;182;p35"/>
          <p:cNvPicPr preferRelativeResize="0"/>
          <p:nvPr/>
        </p:nvPicPr>
        <p:blipFill>
          <a:blip r:embed="rId3">
            <a:alphaModFix/>
          </a:blip>
          <a:stretch>
            <a:fillRect/>
          </a:stretch>
        </p:blipFill>
        <p:spPr>
          <a:xfrm>
            <a:off x="6879675" y="1112075"/>
            <a:ext cx="1952625" cy="1524000"/>
          </a:xfrm>
          <a:prstGeom prst="rect">
            <a:avLst/>
          </a:prstGeom>
          <a:noFill/>
          <a:ln>
            <a:noFill/>
          </a:ln>
        </p:spPr>
      </p:pic>
      <p:pic>
        <p:nvPicPr>
          <p:cNvPr id="183" name="Google Shape;183;p35"/>
          <p:cNvPicPr preferRelativeResize="0"/>
          <p:nvPr/>
        </p:nvPicPr>
        <p:blipFill>
          <a:blip r:embed="rId4">
            <a:alphaModFix/>
          </a:blip>
          <a:stretch>
            <a:fillRect/>
          </a:stretch>
        </p:blipFill>
        <p:spPr>
          <a:xfrm>
            <a:off x="6046626" y="3003775"/>
            <a:ext cx="3097375" cy="2047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262975" y="438050"/>
            <a:ext cx="8520600" cy="7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Times New Roman"/>
                <a:ea typeface="Times New Roman"/>
                <a:cs typeface="Times New Roman"/>
                <a:sym typeface="Times New Roman"/>
              </a:rPr>
              <a:t>Why I chose this </a:t>
            </a:r>
            <a:endParaRPr b="1" sz="3600">
              <a:latin typeface="Times New Roman"/>
              <a:ea typeface="Times New Roman"/>
              <a:cs typeface="Times New Roman"/>
              <a:sym typeface="Times New Roman"/>
            </a:endParaRPr>
          </a:p>
        </p:txBody>
      </p:sp>
      <p:sp>
        <p:nvSpPr>
          <p:cNvPr id="114" name="Google Shape;114;p26"/>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latin typeface="Times New Roman"/>
                <a:ea typeface="Times New Roman"/>
                <a:cs typeface="Times New Roman"/>
                <a:sym typeface="Times New Roman"/>
              </a:rPr>
              <a:t>To overcome the tragedies and still manage to be kind. Fleming talks about even </a:t>
            </a:r>
            <a:r>
              <a:rPr lang="en" sz="2400">
                <a:latin typeface="Times New Roman"/>
                <a:ea typeface="Times New Roman"/>
                <a:cs typeface="Times New Roman"/>
                <a:sym typeface="Times New Roman"/>
              </a:rPr>
              <a:t>when going through a hard time in life, we still must still be true to ourselves and stay kind. There are times in our lives, where we fell like the is world is against us. </a:t>
            </a:r>
            <a:br>
              <a:rPr lang="en" sz="2400">
                <a:latin typeface="Times New Roman"/>
                <a:ea typeface="Times New Roman"/>
                <a:cs typeface="Times New Roman"/>
                <a:sym typeface="Times New Roman"/>
              </a:rPr>
            </a:br>
            <a:r>
              <a:rPr lang="en" sz="2400">
                <a:latin typeface="Times New Roman"/>
                <a:ea typeface="Times New Roman"/>
                <a:cs typeface="Times New Roman"/>
                <a:sym typeface="Times New Roman"/>
              </a:rPr>
              <a:t>Also Poetry is so important because it helps us understand and appreciate the world around us.</a:t>
            </a:r>
            <a:endParaRPr sz="24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265513" y="2986225"/>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Poetry is like the Windex on a grubby car window, it bares open the vulnerabilities of human being so we can all relate to each other a little better.</a:t>
            </a:r>
            <a:endParaRPr b="1" sz="1600">
              <a:latin typeface="Times New Roman"/>
              <a:ea typeface="Times New Roman"/>
              <a:cs typeface="Times New Roman"/>
              <a:sym typeface="Times New Roman"/>
            </a:endParaRPr>
          </a:p>
        </p:txBody>
      </p:sp>
      <p:sp>
        <p:nvSpPr>
          <p:cNvPr id="120" name="Google Shape;120;p27"/>
          <p:cNvSpPr txBox="1"/>
          <p:nvPr>
            <p:ph idx="2" type="body"/>
          </p:nvPr>
        </p:nvSpPr>
        <p:spPr>
          <a:xfrm>
            <a:off x="4953425" y="528563"/>
            <a:ext cx="3837000" cy="15096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a:solidFill>
                  <a:srgbClr val="BDC1C6"/>
                </a:solidFill>
                <a:highlight>
                  <a:srgbClr val="202124"/>
                </a:highlight>
                <a:latin typeface="Times New Roman"/>
                <a:ea typeface="Times New Roman"/>
                <a:cs typeface="Times New Roman"/>
                <a:sym typeface="Times New Roman"/>
              </a:rPr>
              <a:t>Poetry can be therapeutic for both its writers and its readers</a:t>
            </a:r>
            <a:endParaRPr b="1">
              <a:latin typeface="Times New Roman"/>
              <a:ea typeface="Times New Roman"/>
              <a:cs typeface="Times New Roman"/>
              <a:sym typeface="Times New Roman"/>
            </a:endParaRPr>
          </a:p>
        </p:txBody>
      </p:sp>
      <p:pic>
        <p:nvPicPr>
          <p:cNvPr id="121" name="Google Shape;121;p27"/>
          <p:cNvPicPr preferRelativeResize="0"/>
          <p:nvPr/>
        </p:nvPicPr>
        <p:blipFill>
          <a:blip r:embed="rId3">
            <a:alphaModFix/>
          </a:blip>
          <a:stretch>
            <a:fillRect/>
          </a:stretch>
        </p:blipFill>
        <p:spPr>
          <a:xfrm>
            <a:off x="2113" y="-1"/>
            <a:ext cx="4571977" cy="2566724"/>
          </a:xfrm>
          <a:prstGeom prst="rect">
            <a:avLst/>
          </a:prstGeom>
          <a:noFill/>
          <a:ln>
            <a:noFill/>
          </a:ln>
        </p:spPr>
      </p:pic>
      <p:pic>
        <p:nvPicPr>
          <p:cNvPr id="122" name="Google Shape;122;p27"/>
          <p:cNvPicPr preferRelativeResize="0"/>
          <p:nvPr/>
        </p:nvPicPr>
        <p:blipFill>
          <a:blip r:embed="rId4">
            <a:alphaModFix/>
          </a:blip>
          <a:stretch>
            <a:fillRect/>
          </a:stretch>
        </p:blipFill>
        <p:spPr>
          <a:xfrm>
            <a:off x="4572000" y="2574551"/>
            <a:ext cx="4571976" cy="2566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8"/>
          <p:cNvSpPr txBox="1"/>
          <p:nvPr>
            <p:ph type="title"/>
          </p:nvPr>
        </p:nvSpPr>
        <p:spPr>
          <a:xfrm>
            <a:off x="1485525" y="1176250"/>
            <a:ext cx="5940900" cy="32364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Font typeface="Times New Roman"/>
              <a:buChar char="●"/>
            </a:pPr>
            <a:r>
              <a:rPr b="1" lang="en" sz="2000">
                <a:latin typeface="Times New Roman"/>
                <a:ea typeface="Times New Roman"/>
                <a:cs typeface="Times New Roman"/>
                <a:sym typeface="Times New Roman"/>
              </a:rPr>
              <a:t>Life is spatial Environment</a:t>
            </a:r>
            <a:endParaRPr b="1" sz="2000">
              <a:latin typeface="Times New Roman"/>
              <a:ea typeface="Times New Roman"/>
              <a:cs typeface="Times New Roman"/>
              <a:sym typeface="Times New Roman"/>
            </a:endParaRPr>
          </a:p>
          <a:p>
            <a:pPr indent="0" lvl="0" marL="0" rtl="0" algn="l">
              <a:spcBef>
                <a:spcPts val="0"/>
              </a:spcBef>
              <a:spcAft>
                <a:spcPts val="0"/>
              </a:spcAft>
              <a:buNone/>
            </a:pPr>
            <a:r>
              <a:t/>
            </a:r>
            <a:endParaRPr b="1"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b="1" lang="en" sz="2000">
                <a:latin typeface="Times New Roman"/>
                <a:ea typeface="Times New Roman"/>
                <a:cs typeface="Times New Roman"/>
                <a:sym typeface="Times New Roman"/>
              </a:rPr>
              <a:t>Seasonal or Ritual moments of Life</a:t>
            </a:r>
            <a:endParaRPr b="1" sz="2000">
              <a:latin typeface="Times New Roman"/>
              <a:ea typeface="Times New Roman"/>
              <a:cs typeface="Times New Roman"/>
              <a:sym typeface="Times New Roman"/>
            </a:endParaRPr>
          </a:p>
          <a:p>
            <a:pPr indent="0" lvl="0" marL="0" rtl="0" algn="l">
              <a:spcBef>
                <a:spcPts val="0"/>
              </a:spcBef>
              <a:spcAft>
                <a:spcPts val="0"/>
              </a:spcAft>
              <a:buNone/>
            </a:pPr>
            <a:r>
              <a:t/>
            </a:r>
            <a:endParaRPr b="1" sz="20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b="1" lang="en" sz="2000">
                <a:latin typeface="Times New Roman"/>
                <a:ea typeface="Times New Roman"/>
                <a:cs typeface="Times New Roman"/>
                <a:sym typeface="Times New Roman"/>
              </a:rPr>
              <a:t>Origins (formal or informal ceremonies / </a:t>
            </a:r>
            <a:r>
              <a:rPr b="1" lang="en" sz="2000">
                <a:latin typeface="Times New Roman"/>
                <a:ea typeface="Times New Roman"/>
                <a:cs typeface="Times New Roman"/>
                <a:sym typeface="Times New Roman"/>
              </a:rPr>
              <a:t>private and public moments</a:t>
            </a:r>
            <a:endParaRPr b="1" sz="2000">
              <a:latin typeface="Times New Roman"/>
              <a:ea typeface="Times New Roman"/>
              <a:cs typeface="Times New Roman"/>
              <a:sym typeface="Times New Roman"/>
            </a:endParaRPr>
          </a:p>
        </p:txBody>
      </p:sp>
      <p:sp>
        <p:nvSpPr>
          <p:cNvPr id="128" name="Google Shape;128;p28"/>
          <p:cNvSpPr txBox="1"/>
          <p:nvPr/>
        </p:nvSpPr>
        <p:spPr>
          <a:xfrm>
            <a:off x="3275925" y="375850"/>
            <a:ext cx="2360100" cy="800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rgbClr val="1155CC"/>
                </a:solidFill>
                <a:latin typeface="Lobster"/>
                <a:ea typeface="Lobster"/>
                <a:cs typeface="Lobster"/>
                <a:sym typeface="Lobster"/>
              </a:rPr>
              <a:t>BASICS</a:t>
            </a:r>
            <a:endParaRPr sz="4000">
              <a:solidFill>
                <a:srgbClr val="1155CC"/>
              </a:solidFill>
              <a:latin typeface="Lobster"/>
              <a:ea typeface="Lobster"/>
              <a:cs typeface="Lobster"/>
              <a:sym typeface="Lobs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9"/>
          <p:cNvSpPr txBox="1"/>
          <p:nvPr>
            <p:ph type="title"/>
          </p:nvPr>
        </p:nvSpPr>
        <p:spPr>
          <a:xfrm>
            <a:off x="1849875" y="609550"/>
            <a:ext cx="4769100" cy="793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Times New Roman"/>
                <a:ea typeface="Times New Roman"/>
                <a:cs typeface="Times New Roman"/>
                <a:sym typeface="Times New Roman"/>
              </a:rPr>
              <a:t>Important </a:t>
            </a:r>
            <a:r>
              <a:rPr b="1" lang="en" sz="3600">
                <a:latin typeface="Times New Roman"/>
                <a:ea typeface="Times New Roman"/>
                <a:cs typeface="Times New Roman"/>
                <a:sym typeface="Times New Roman"/>
              </a:rPr>
              <a:t>Questions</a:t>
            </a:r>
            <a:endParaRPr b="1" sz="3600">
              <a:latin typeface="Times New Roman"/>
              <a:ea typeface="Times New Roman"/>
              <a:cs typeface="Times New Roman"/>
              <a:sym typeface="Times New Roman"/>
            </a:endParaRPr>
          </a:p>
        </p:txBody>
      </p:sp>
      <p:sp>
        <p:nvSpPr>
          <p:cNvPr id="134" name="Google Shape;134;p29"/>
          <p:cNvSpPr txBox="1"/>
          <p:nvPr>
            <p:ph idx="1" type="body"/>
          </p:nvPr>
        </p:nvSpPr>
        <p:spPr>
          <a:xfrm>
            <a:off x="1223475" y="1848800"/>
            <a:ext cx="6021900" cy="2466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imes New Roman"/>
              <a:buChar char="●"/>
            </a:pPr>
            <a:r>
              <a:rPr lang="en" sz="2400">
                <a:latin typeface="Times New Roman"/>
                <a:ea typeface="Times New Roman"/>
                <a:cs typeface="Times New Roman"/>
                <a:sym typeface="Times New Roman"/>
              </a:rPr>
              <a:t>Where and When is this Life being lived? </a:t>
            </a:r>
            <a:endParaRPr sz="2400">
              <a:latin typeface="Times New Roman"/>
              <a:ea typeface="Times New Roman"/>
              <a:cs typeface="Times New Roman"/>
              <a:sym typeface="Times New Roman"/>
            </a:endParaRPr>
          </a:p>
          <a:p>
            <a:pPr indent="0" lvl="0" marL="0" rtl="0" algn="l">
              <a:spcBef>
                <a:spcPts val="1600"/>
              </a:spcBef>
              <a:spcAft>
                <a:spcPts val="0"/>
              </a:spcAft>
              <a:buNone/>
            </a:pPr>
            <a:r>
              <a:t/>
            </a:r>
            <a:endParaRPr sz="100">
              <a:latin typeface="Times New Roman"/>
              <a:ea typeface="Times New Roman"/>
              <a:cs typeface="Times New Roman"/>
              <a:sym typeface="Times New Roman"/>
            </a:endParaRPr>
          </a:p>
          <a:p>
            <a:pPr indent="-381000" lvl="0" marL="457200" rtl="0" algn="l">
              <a:spcBef>
                <a:spcPts val="1600"/>
              </a:spcBef>
              <a:spcAft>
                <a:spcPts val="0"/>
              </a:spcAft>
              <a:buSzPts val="2400"/>
              <a:buFont typeface="Times New Roman"/>
              <a:buChar char="●"/>
            </a:pPr>
            <a:r>
              <a:rPr lang="en" sz="2400">
                <a:latin typeface="Times New Roman"/>
                <a:ea typeface="Times New Roman"/>
                <a:cs typeface="Times New Roman"/>
                <a:sym typeface="Times New Roman"/>
              </a:rPr>
              <a:t>What piece of Life, private or public, is concerned with?</a:t>
            </a:r>
            <a:endParaRPr sz="24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0"/>
          <p:cNvSpPr txBox="1"/>
          <p:nvPr>
            <p:ph idx="4294967295" type="title"/>
          </p:nvPr>
        </p:nvSpPr>
        <p:spPr>
          <a:xfrm>
            <a:off x="891450" y="573550"/>
            <a:ext cx="2430600" cy="7035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Times New Roman"/>
                <a:ea typeface="Times New Roman"/>
                <a:cs typeface="Times New Roman"/>
                <a:sym typeface="Times New Roman"/>
              </a:rPr>
              <a:t>Cliches</a:t>
            </a:r>
            <a:endParaRPr b="1" sz="3600">
              <a:latin typeface="Times New Roman"/>
              <a:ea typeface="Times New Roman"/>
              <a:cs typeface="Times New Roman"/>
              <a:sym typeface="Times New Roman"/>
            </a:endParaRPr>
          </a:p>
        </p:txBody>
      </p:sp>
      <p:sp>
        <p:nvSpPr>
          <p:cNvPr id="140" name="Google Shape;140;p30"/>
          <p:cNvSpPr txBox="1"/>
          <p:nvPr>
            <p:ph idx="4294967295" type="body"/>
          </p:nvPr>
        </p:nvSpPr>
        <p:spPr>
          <a:xfrm>
            <a:off x="311700" y="1524000"/>
            <a:ext cx="4338000" cy="29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In greeting cards and magazines:</a:t>
            </a:r>
            <a:endParaRPr>
              <a:latin typeface="Times New Roman"/>
              <a:ea typeface="Times New Roman"/>
              <a:cs typeface="Times New Roman"/>
              <a:sym typeface="Times New Roman"/>
            </a:endParaRPr>
          </a:p>
          <a:p>
            <a:pPr indent="-342900" lvl="0" marL="457200" rtl="0" algn="l">
              <a:spcBef>
                <a:spcPts val="1600"/>
              </a:spcBef>
              <a:spcAft>
                <a:spcPts val="0"/>
              </a:spcAft>
              <a:buSzPts val="1800"/>
              <a:buFont typeface="Times New Roman"/>
              <a:buChar char="●"/>
            </a:pPr>
            <a:r>
              <a:rPr lang="en">
                <a:latin typeface="Times New Roman"/>
                <a:ea typeface="Times New Roman"/>
                <a:cs typeface="Times New Roman"/>
                <a:sym typeface="Times New Roman"/>
              </a:rPr>
              <a:t>Babies are Lovable.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Brides are Beautiful.</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Young man should fight in War.</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50</a:t>
            </a:r>
            <a:r>
              <a:rPr baseline="30000" lang="en">
                <a:latin typeface="Times New Roman"/>
                <a:ea typeface="Times New Roman"/>
                <a:cs typeface="Times New Roman"/>
                <a:sym typeface="Times New Roman"/>
              </a:rPr>
              <a:t>th </a:t>
            </a:r>
            <a:r>
              <a:rPr lang="en">
                <a:latin typeface="Times New Roman"/>
                <a:ea typeface="Times New Roman"/>
                <a:cs typeface="Times New Roman"/>
                <a:sym typeface="Times New Roman"/>
              </a:rPr>
              <a:t>wedding Anniversaries are Happy.</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Indians should take pride in their country’s history.</a:t>
            </a:r>
            <a:endParaRPr>
              <a:latin typeface="Times New Roman"/>
              <a:ea typeface="Times New Roman"/>
              <a:cs typeface="Times New Roman"/>
              <a:sym typeface="Times New Roman"/>
            </a:endParaRPr>
          </a:p>
        </p:txBody>
      </p:sp>
      <p:pic>
        <p:nvPicPr>
          <p:cNvPr id="141" name="Google Shape;141;p30"/>
          <p:cNvPicPr preferRelativeResize="0"/>
          <p:nvPr/>
        </p:nvPicPr>
        <p:blipFill>
          <a:blip r:embed="rId3">
            <a:alphaModFix/>
          </a:blip>
          <a:stretch>
            <a:fillRect/>
          </a:stretch>
        </p:blipFill>
        <p:spPr>
          <a:xfrm>
            <a:off x="4096550" y="0"/>
            <a:ext cx="2846125" cy="1984949"/>
          </a:xfrm>
          <a:prstGeom prst="rect">
            <a:avLst/>
          </a:prstGeom>
          <a:noFill/>
          <a:ln>
            <a:noFill/>
          </a:ln>
        </p:spPr>
      </p:pic>
      <p:pic>
        <p:nvPicPr>
          <p:cNvPr id="142" name="Google Shape;142;p30"/>
          <p:cNvPicPr preferRelativeResize="0"/>
          <p:nvPr/>
        </p:nvPicPr>
        <p:blipFill>
          <a:blip r:embed="rId4">
            <a:alphaModFix/>
          </a:blip>
          <a:stretch>
            <a:fillRect/>
          </a:stretch>
        </p:blipFill>
        <p:spPr>
          <a:xfrm>
            <a:off x="6942675" y="0"/>
            <a:ext cx="2201325" cy="1984950"/>
          </a:xfrm>
          <a:prstGeom prst="rect">
            <a:avLst/>
          </a:prstGeom>
          <a:noFill/>
          <a:ln>
            <a:noFill/>
          </a:ln>
        </p:spPr>
      </p:pic>
      <p:pic>
        <p:nvPicPr>
          <p:cNvPr id="143" name="Google Shape;143;p30"/>
          <p:cNvPicPr preferRelativeResize="0"/>
          <p:nvPr/>
        </p:nvPicPr>
        <p:blipFill>
          <a:blip r:embed="rId5">
            <a:alphaModFix/>
          </a:blip>
          <a:stretch>
            <a:fillRect/>
          </a:stretch>
        </p:blipFill>
        <p:spPr>
          <a:xfrm>
            <a:off x="4609725" y="1984950"/>
            <a:ext cx="2430601" cy="1444000"/>
          </a:xfrm>
          <a:prstGeom prst="rect">
            <a:avLst/>
          </a:prstGeom>
          <a:noFill/>
          <a:ln>
            <a:noFill/>
          </a:ln>
        </p:spPr>
      </p:pic>
      <p:pic>
        <p:nvPicPr>
          <p:cNvPr id="144" name="Google Shape;144;p30"/>
          <p:cNvPicPr preferRelativeResize="0"/>
          <p:nvPr/>
        </p:nvPicPr>
        <p:blipFill>
          <a:blip r:embed="rId6">
            <a:alphaModFix/>
          </a:blip>
          <a:stretch>
            <a:fillRect/>
          </a:stretch>
        </p:blipFill>
        <p:spPr>
          <a:xfrm>
            <a:off x="7040319" y="1984950"/>
            <a:ext cx="2103680" cy="3158550"/>
          </a:xfrm>
          <a:prstGeom prst="rect">
            <a:avLst/>
          </a:prstGeom>
          <a:noFill/>
          <a:ln>
            <a:noFill/>
          </a:ln>
        </p:spPr>
      </p:pic>
      <p:pic>
        <p:nvPicPr>
          <p:cNvPr id="145" name="Google Shape;145;p30"/>
          <p:cNvPicPr preferRelativeResize="0"/>
          <p:nvPr/>
        </p:nvPicPr>
        <p:blipFill>
          <a:blip r:embed="rId7">
            <a:alphaModFix/>
          </a:blip>
          <a:stretch>
            <a:fillRect/>
          </a:stretch>
        </p:blipFill>
        <p:spPr>
          <a:xfrm>
            <a:off x="4609725" y="3428950"/>
            <a:ext cx="2430600" cy="1714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1"/>
          <p:cNvSpPr txBox="1"/>
          <p:nvPr>
            <p:ph type="title"/>
          </p:nvPr>
        </p:nvSpPr>
        <p:spPr>
          <a:xfrm>
            <a:off x="1794200" y="956525"/>
            <a:ext cx="1804200" cy="707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000000"/>
                </a:solidFill>
                <a:latin typeface="Times New Roman"/>
                <a:ea typeface="Times New Roman"/>
                <a:cs typeface="Times New Roman"/>
                <a:sym typeface="Times New Roman"/>
              </a:rPr>
              <a:t>Cliches</a:t>
            </a:r>
            <a:endParaRPr b="1" sz="3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51" name="Google Shape;151;p31"/>
          <p:cNvSpPr txBox="1"/>
          <p:nvPr>
            <p:ph idx="1" type="body"/>
          </p:nvPr>
        </p:nvSpPr>
        <p:spPr>
          <a:xfrm>
            <a:off x="631850" y="2133825"/>
            <a:ext cx="4699500" cy="1882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Time and Space.</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EX: The Springtime of the Life leads only to </a:t>
            </a:r>
            <a:r>
              <a:rPr lang="en">
                <a:latin typeface="Times New Roman"/>
                <a:ea typeface="Times New Roman"/>
                <a:cs typeface="Times New Roman"/>
                <a:sym typeface="Times New Roman"/>
              </a:rPr>
              <a:t>the</a:t>
            </a:r>
            <a:r>
              <a:rPr lang="en">
                <a:latin typeface="Times New Roman"/>
                <a:ea typeface="Times New Roman"/>
                <a:cs typeface="Times New Roman"/>
                <a:sym typeface="Times New Roman"/>
              </a:rPr>
              <a:t> narrow space of the Grave.</a:t>
            </a:r>
            <a:endParaRPr>
              <a:latin typeface="Times New Roman"/>
              <a:ea typeface="Times New Roman"/>
              <a:cs typeface="Times New Roman"/>
              <a:sym typeface="Times New Roman"/>
            </a:endParaRPr>
          </a:p>
        </p:txBody>
      </p:sp>
      <p:pic>
        <p:nvPicPr>
          <p:cNvPr id="152" name="Google Shape;152;p31"/>
          <p:cNvPicPr preferRelativeResize="0"/>
          <p:nvPr/>
        </p:nvPicPr>
        <p:blipFill>
          <a:blip r:embed="rId3">
            <a:alphaModFix/>
          </a:blip>
          <a:stretch>
            <a:fillRect/>
          </a:stretch>
        </p:blipFill>
        <p:spPr>
          <a:xfrm>
            <a:off x="6104000" y="0"/>
            <a:ext cx="3039999" cy="1726550"/>
          </a:xfrm>
          <a:prstGeom prst="rect">
            <a:avLst/>
          </a:prstGeom>
          <a:noFill/>
          <a:ln>
            <a:noFill/>
          </a:ln>
        </p:spPr>
      </p:pic>
      <p:pic>
        <p:nvPicPr>
          <p:cNvPr id="153" name="Google Shape;153;p31"/>
          <p:cNvPicPr preferRelativeResize="0"/>
          <p:nvPr/>
        </p:nvPicPr>
        <p:blipFill>
          <a:blip r:embed="rId4">
            <a:alphaModFix/>
          </a:blip>
          <a:stretch>
            <a:fillRect/>
          </a:stretch>
        </p:blipFill>
        <p:spPr>
          <a:xfrm>
            <a:off x="6104000" y="1726550"/>
            <a:ext cx="3039999" cy="1523800"/>
          </a:xfrm>
          <a:prstGeom prst="rect">
            <a:avLst/>
          </a:prstGeom>
          <a:noFill/>
          <a:ln>
            <a:noFill/>
          </a:ln>
        </p:spPr>
      </p:pic>
      <p:pic>
        <p:nvPicPr>
          <p:cNvPr id="154" name="Google Shape;154;p31"/>
          <p:cNvPicPr preferRelativeResize="0"/>
          <p:nvPr/>
        </p:nvPicPr>
        <p:blipFill>
          <a:blip r:embed="rId5">
            <a:alphaModFix/>
          </a:blip>
          <a:stretch>
            <a:fillRect/>
          </a:stretch>
        </p:blipFill>
        <p:spPr>
          <a:xfrm>
            <a:off x="6104000" y="3250350"/>
            <a:ext cx="3040001" cy="18026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2"/>
          <p:cNvSpPr txBox="1"/>
          <p:nvPr>
            <p:ph type="title"/>
          </p:nvPr>
        </p:nvSpPr>
        <p:spPr>
          <a:xfrm>
            <a:off x="535925" y="1872275"/>
            <a:ext cx="5753100" cy="2327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Font typeface="Times New Roman"/>
              <a:buChar char="●"/>
            </a:pPr>
            <a:r>
              <a:rPr lang="en" sz="2100">
                <a:latin typeface="Times New Roman"/>
                <a:ea typeface="Times New Roman"/>
                <a:cs typeface="Times New Roman"/>
                <a:sym typeface="Times New Roman"/>
              </a:rPr>
              <a:t>Good poets avoid cliche.</a:t>
            </a:r>
            <a:endParaRPr sz="2100">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Char char="●"/>
            </a:pPr>
            <a:r>
              <a:rPr lang="en" sz="2100">
                <a:latin typeface="Times New Roman"/>
                <a:ea typeface="Times New Roman"/>
                <a:cs typeface="Times New Roman"/>
                <a:sym typeface="Times New Roman"/>
              </a:rPr>
              <a:t>They help us to see event in a new light.</a:t>
            </a:r>
            <a:endParaRPr sz="2100">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Char char="●"/>
            </a:pPr>
            <a:r>
              <a:rPr lang="en" sz="2100">
                <a:latin typeface="Times New Roman"/>
                <a:ea typeface="Times New Roman"/>
                <a:cs typeface="Times New Roman"/>
                <a:sym typeface="Times New Roman"/>
              </a:rPr>
              <a:t>Great poems transcend being mere representations of life and become works of Art.</a:t>
            </a:r>
            <a:endParaRPr sz="2100">
              <a:latin typeface="Times New Roman"/>
              <a:ea typeface="Times New Roman"/>
              <a:cs typeface="Times New Roman"/>
              <a:sym typeface="Times New Roman"/>
            </a:endParaRPr>
          </a:p>
        </p:txBody>
      </p:sp>
      <p:sp>
        <p:nvSpPr>
          <p:cNvPr id="160" name="Google Shape;160;p32"/>
          <p:cNvSpPr txBox="1"/>
          <p:nvPr/>
        </p:nvSpPr>
        <p:spPr>
          <a:xfrm>
            <a:off x="535925" y="668175"/>
            <a:ext cx="72525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latin typeface="Times New Roman"/>
                <a:ea typeface="Times New Roman"/>
                <a:cs typeface="Times New Roman"/>
                <a:sym typeface="Times New Roman"/>
              </a:rPr>
              <a:t>Originality</a:t>
            </a:r>
            <a:endParaRPr b="1" sz="3500">
              <a:latin typeface="Times New Roman"/>
              <a:ea typeface="Times New Roman"/>
              <a:cs typeface="Times New Roman"/>
              <a:sym typeface="Times New Roman"/>
            </a:endParaRPr>
          </a:p>
        </p:txBody>
      </p:sp>
      <p:pic>
        <p:nvPicPr>
          <p:cNvPr id="161" name="Google Shape;161;p32"/>
          <p:cNvPicPr preferRelativeResize="0"/>
          <p:nvPr/>
        </p:nvPicPr>
        <p:blipFill>
          <a:blip r:embed="rId3">
            <a:alphaModFix/>
          </a:blip>
          <a:stretch>
            <a:fillRect/>
          </a:stretch>
        </p:blipFill>
        <p:spPr>
          <a:xfrm>
            <a:off x="6458041" y="1325449"/>
            <a:ext cx="2381160" cy="2327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3"/>
          <p:cNvSpPr txBox="1"/>
          <p:nvPr>
            <p:ph idx="4294967295" type="title"/>
          </p:nvPr>
        </p:nvSpPr>
        <p:spPr>
          <a:xfrm>
            <a:off x="311700" y="709050"/>
            <a:ext cx="4859700" cy="323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latin typeface="Times New Roman"/>
                <a:ea typeface="Times New Roman"/>
                <a:cs typeface="Times New Roman"/>
                <a:sym typeface="Times New Roman"/>
              </a:rPr>
              <a:t>The Private Life</a:t>
            </a:r>
            <a:endParaRPr sz="3200">
              <a:latin typeface="Times New Roman"/>
              <a:ea typeface="Times New Roman"/>
              <a:cs typeface="Times New Roman"/>
              <a:sym typeface="Times New Roman"/>
            </a:endParaRPr>
          </a:p>
          <a:p>
            <a:pPr indent="0" lvl="0" marL="0" rtl="0" algn="l">
              <a:lnSpc>
                <a:spcPct val="115000"/>
              </a:lnSpc>
              <a:spcBef>
                <a:spcPts val="1600"/>
              </a:spcBef>
              <a:spcAft>
                <a:spcPts val="0"/>
              </a:spcAft>
              <a:buNone/>
            </a:pPr>
            <a:br>
              <a:rPr lang="en" sz="1800">
                <a:solidFill>
                  <a:schemeClr val="accent3"/>
                </a:solidFill>
                <a:latin typeface="Times New Roman"/>
                <a:ea typeface="Times New Roman"/>
                <a:cs typeface="Times New Roman"/>
                <a:sym typeface="Times New Roman"/>
              </a:rPr>
            </a:br>
            <a:r>
              <a:rPr lang="en" sz="1800">
                <a:solidFill>
                  <a:schemeClr val="accent3"/>
                </a:solidFill>
                <a:latin typeface="Times New Roman"/>
                <a:ea typeface="Times New Roman"/>
                <a:cs typeface="Times New Roman"/>
                <a:sym typeface="Times New Roman"/>
              </a:rPr>
              <a:t>Birth poems</a:t>
            </a:r>
            <a:br>
              <a:rPr lang="en" sz="1800">
                <a:solidFill>
                  <a:schemeClr val="accent3"/>
                </a:solidFill>
                <a:latin typeface="Times New Roman"/>
                <a:ea typeface="Times New Roman"/>
                <a:cs typeface="Times New Roman"/>
                <a:sym typeface="Times New Roman"/>
              </a:rPr>
            </a:br>
            <a:r>
              <a:rPr lang="en" sz="1800">
                <a:solidFill>
                  <a:schemeClr val="accent3"/>
                </a:solidFill>
                <a:latin typeface="Times New Roman"/>
                <a:ea typeface="Times New Roman"/>
                <a:cs typeface="Times New Roman"/>
                <a:sym typeface="Times New Roman"/>
              </a:rPr>
              <a:t>	“Infant Sorrow” William Blake</a:t>
            </a:r>
            <a:endParaRPr sz="1800">
              <a:solidFill>
                <a:schemeClr val="accent3"/>
              </a:solidFill>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en" sz="1800">
                <a:solidFill>
                  <a:schemeClr val="accent3"/>
                </a:solidFill>
                <a:latin typeface="Times New Roman"/>
                <a:ea typeface="Times New Roman"/>
                <a:cs typeface="Times New Roman"/>
                <a:sym typeface="Times New Roman"/>
              </a:rPr>
              <a:t>What is arresting about this Poem?</a:t>
            </a:r>
            <a:endParaRPr sz="1800">
              <a:solidFill>
                <a:schemeClr val="accent3"/>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rPr lang="en" sz="1800">
                <a:solidFill>
                  <a:schemeClr val="accent3"/>
                </a:solidFill>
                <a:latin typeface="Times New Roman"/>
                <a:ea typeface="Times New Roman"/>
                <a:cs typeface="Times New Roman"/>
                <a:sym typeface="Times New Roman"/>
              </a:rPr>
              <a:t>Baby as “a fiend hid in a cloud”</a:t>
            </a:r>
            <a:endParaRPr sz="1800">
              <a:solidFill>
                <a:schemeClr val="accent3"/>
              </a:solidFill>
              <a:latin typeface="Times New Roman"/>
              <a:ea typeface="Times New Roman"/>
              <a:cs typeface="Times New Roman"/>
              <a:sym typeface="Times New Roman"/>
            </a:endParaRPr>
          </a:p>
        </p:txBody>
      </p:sp>
      <p:pic>
        <p:nvPicPr>
          <p:cNvPr id="167" name="Google Shape;167;p33"/>
          <p:cNvPicPr preferRelativeResize="0"/>
          <p:nvPr/>
        </p:nvPicPr>
        <p:blipFill>
          <a:blip r:embed="rId3">
            <a:alphaModFix/>
          </a:blip>
          <a:stretch>
            <a:fillRect/>
          </a:stretch>
        </p:blipFill>
        <p:spPr>
          <a:xfrm>
            <a:off x="5616100" y="1161600"/>
            <a:ext cx="3000375" cy="2438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